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5"/>
  </p:notesMasterIdLst>
  <p:handoutMasterIdLst>
    <p:handoutMasterId r:id="rId16"/>
  </p:handoutMasterIdLst>
  <p:sldIdLst>
    <p:sldId id="256" r:id="rId3"/>
    <p:sldId id="283" r:id="rId4"/>
    <p:sldId id="329" r:id="rId5"/>
    <p:sldId id="282" r:id="rId6"/>
    <p:sldId id="326" r:id="rId7"/>
    <p:sldId id="327" r:id="rId8"/>
    <p:sldId id="328" r:id="rId9"/>
    <p:sldId id="318" r:id="rId10"/>
    <p:sldId id="330" r:id="rId11"/>
    <p:sldId id="331" r:id="rId12"/>
    <p:sldId id="321" r:id="rId13"/>
    <p:sldId id="286" r:id="rId1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E73A1C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9" autoAdjust="0"/>
    <p:restoredTop sz="87226" autoAdjust="0"/>
  </p:normalViewPr>
  <p:slideViewPr>
    <p:cSldViewPr snapToGrid="0" snapToObjects="1">
      <p:cViewPr varScale="1">
        <p:scale>
          <a:sx n="125" d="100"/>
          <a:sy n="125" d="100"/>
        </p:scale>
        <p:origin x="3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2020/9/16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176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分類中，輸出是一個分類族群，分類的標準是由鄰居「多數表決」決定的。若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 1，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則該物件的類別直接由最近的一個節點賦予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西瓜偎大邊。近朱者赤近墨者黑。 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185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明可夫斯基距離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sklearn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預設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、曼哈頓距離、柴比雪夫距離、夾角餘弦、漢明距離、傑卡德相似係數 都可以評估距離的遠近。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可以自己指定搜索算法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ball_tree、kd_tree、brute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方法進行搜索，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brute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是蠻力搜索，也就是線性掃描，當訓練集很大時，計算非常耗時。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kd_tree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構造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樹存儲數據以便對其進行快速檢索的樹形數據結構，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樹也就是數據結構中的二叉樹。以中值切分構造的樹，每個結點是一個超矩形，在維數小於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時效率高。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ball tree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是為了克服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樹高緯失效而發明的，其構造過程是以質心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和半徑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分割樣本空間，每個節點是一個超球體。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193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847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rpro.cc/2019/05/self-learning-series3-of-ai/" TargetMode="External"/><Relationship Id="rId2" Type="http://schemas.openxmlformats.org/officeDocument/2006/relationships/hyperlink" Target="https://medium.com/@jacky308082/machine-learning-%E4%B8%8B%E7%9A%84-linear-regression-%E5%AF%A6%E4%BD%9C-%E4%BD%BF%E7%94%A8python-7e1dd03a4d46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@NorthBei/machine-learning-knn%E5%88%86%E9%A1%9E%E6%BC%94%E7%AE%97%E6%B3%95-b3e9b5aea8df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11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KNN </a:t>
            </a:r>
            <a:r>
              <a:rPr lang="en-US" altLang="zh-TW" sz="3600" dirty="0"/>
              <a:t>(</a:t>
            </a:r>
            <a:r>
              <a:rPr lang="zh-TW" altLang="en-US" sz="3600" dirty="0"/>
              <a:t>分類器</a:t>
            </a:r>
            <a:r>
              <a:rPr lang="en-US" altLang="zh-TW" sz="3600" dirty="0"/>
              <a:t>)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A405DE-2546-4847-9A98-FB3BB78811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查看不同的</a:t>
            </a:r>
            <a:r>
              <a:rPr lang="en-US" dirty="0"/>
              <a:t>K</a:t>
            </a:r>
            <a:r>
              <a:rPr lang="zh-TW" altLang="en-US" dirty="0"/>
              <a:t>分類結果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E35646-B1C6-304A-8621-1A8F2D7CB299}"/>
              </a:ext>
            </a:extLst>
          </p:cNvPr>
          <p:cNvSpPr/>
          <p:nvPr/>
        </p:nvSpPr>
        <p:spPr>
          <a:xfrm>
            <a:off x="733777" y="1017391"/>
            <a:ext cx="10938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kern="0" dirty="0">
                <a:solidFill>
                  <a:srgbClr val="595959"/>
                </a:solidFill>
                <a:cs typeface="Arial"/>
              </a:rPr>
              <a:t>為了方便視覺化我們將原有的測試集特徵使用</a:t>
            </a:r>
            <a:r>
              <a:rPr lang="en-US" kern="0" dirty="0">
                <a:solidFill>
                  <a:srgbClr val="595959"/>
                </a:solidFill>
                <a:cs typeface="Arial"/>
              </a:rPr>
              <a:t>PCA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降成</a:t>
            </a:r>
            <a:r>
              <a:rPr lang="en-US" altLang="zh-TW" kern="0" dirty="0">
                <a:solidFill>
                  <a:srgbClr val="595959"/>
                </a:solidFill>
                <a:cs typeface="Arial"/>
              </a:rPr>
              <a:t>2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維。接著觀察在不同 </a:t>
            </a:r>
            <a:r>
              <a:rPr lang="en-US" kern="0" dirty="0">
                <a:solidFill>
                  <a:srgbClr val="595959"/>
                </a:solidFill>
                <a:cs typeface="Arial"/>
              </a:rPr>
              <a:t>K 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的狀況下，分類的情形為何。</a:t>
            </a:r>
            <a:endParaRPr lang="en-TW" kern="0" dirty="0">
              <a:solidFill>
                <a:srgbClr val="595959"/>
              </a:solidFill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EF7EF-44A6-CB4E-96AA-051DFFC4A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003" y="1567781"/>
            <a:ext cx="6361994" cy="466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05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https://makerpro.cc/2019/05/self-learning-series3-of-ai/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https://medium.com/@NorthBei/machine-learning-knn%E5%88%86%E9%A1%9E%E6%BC%94%E7%AE%97%E6%B3%95-b3e9b5aea8df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Day 11 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TW" dirty="0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0" y="1670347"/>
            <a:ext cx="3556000" cy="341632"/>
          </a:xfrm>
        </p:spPr>
        <p:txBody>
          <a:bodyPr/>
          <a:lstStyle/>
          <a:p>
            <a:r>
              <a:rPr lang="en-US" sz="1800" dirty="0"/>
              <a:t>K-</a:t>
            </a:r>
            <a:r>
              <a:rPr lang="zh-TW" altLang="en-US" sz="1800" dirty="0"/>
              <a:t>近鄰演算法介紹</a:t>
            </a:r>
            <a:endParaRPr lang="en-TW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967576"/>
            <a:ext cx="4474107" cy="290657"/>
          </a:xfrm>
        </p:spPr>
        <p:txBody>
          <a:bodyPr/>
          <a:lstStyle/>
          <a:p>
            <a:r>
              <a:rPr lang="en-TW" sz="1100" dirty="0"/>
              <a:t>KNN 計算步驟解析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TW" dirty="0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16990" y="2953099"/>
            <a:ext cx="3556000" cy="341632"/>
          </a:xfrm>
        </p:spPr>
        <p:txBody>
          <a:bodyPr/>
          <a:lstStyle/>
          <a:p>
            <a:r>
              <a:rPr lang="en-TW" sz="1800" dirty="0"/>
              <a:t>實作</a:t>
            </a:r>
            <a:r>
              <a:rPr lang="zh-TW" altLang="en-US" sz="1800" dirty="0"/>
              <a:t> </a:t>
            </a:r>
            <a:r>
              <a:rPr lang="en-TW" sz="1800" dirty="0"/>
              <a:t>KNN 分類器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16989" y="3250328"/>
            <a:ext cx="4474107" cy="290657"/>
          </a:xfrm>
        </p:spPr>
        <p:txBody>
          <a:bodyPr/>
          <a:lstStyle/>
          <a:p>
            <a:r>
              <a:rPr lang="en-TW" sz="1100" dirty="0"/>
              <a:t>觀察不同 K</a:t>
            </a:r>
            <a:r>
              <a:rPr lang="zh-TW" altLang="en-US" sz="1100" dirty="0"/>
              <a:t> 值會對分類結果造成什麼影響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217769"/>
          </a:xfrm>
        </p:spPr>
        <p:txBody>
          <a:bodyPr/>
          <a:lstStyle/>
          <a:p>
            <a:r>
              <a:rPr lang="en-US" altLang="zh-CN" sz="4000" dirty="0"/>
              <a:t>KNN </a:t>
            </a:r>
            <a:r>
              <a:rPr lang="en-US" altLang="zh-CN" sz="3200" dirty="0"/>
              <a:t>(</a:t>
            </a:r>
            <a:r>
              <a:rPr lang="zh-CN" altLang="en-US" sz="3200" dirty="0"/>
              <a:t>分類器</a:t>
            </a:r>
            <a:r>
              <a:rPr lang="en-US" altLang="zh-CN" sz="3200"/>
              <a:t>)</a:t>
            </a:r>
          </a:p>
          <a:p>
            <a:r>
              <a:rPr lang="zh-CN" altLang="en-US" sz="3200" kern="0"/>
              <a:t>觀念</a:t>
            </a:r>
            <a:r>
              <a:rPr lang="zh-CN" altLang="en-US" sz="3200" kern="0" dirty="0"/>
              <a:t>講解</a:t>
            </a:r>
          </a:p>
        </p:txBody>
      </p:sp>
    </p:spTree>
    <p:extLst>
      <p:ext uri="{BB962C8B-B14F-4D97-AF65-F5344CB8AC3E}">
        <p14:creationId xmlns:p14="http://schemas.microsoft.com/office/powerpoint/2010/main" val="216590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59F2B1-9B22-314E-AD02-52FEEE42C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altLang="zh-TW" dirty="0"/>
              <a:t>K-</a:t>
            </a:r>
            <a:r>
              <a:rPr lang="zh-TW" altLang="en-US" dirty="0"/>
              <a:t>近鄰演算法</a:t>
            </a:r>
            <a:r>
              <a:rPr lang="en-US" altLang="zh-TW" dirty="0"/>
              <a:t> (KNN)</a:t>
            </a:r>
            <a:endParaRPr lang="zh-CN" altLang="en-US" dirty="0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34586875-3999-0E46-8491-5366FA3E5011}"/>
              </a:ext>
            </a:extLst>
          </p:cNvPr>
          <p:cNvSpPr/>
          <p:nvPr/>
        </p:nvSpPr>
        <p:spPr>
          <a:xfrm>
            <a:off x="9414933" y="2312106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AA6E1145-93B2-7941-A29A-4654A53A6ED6}"/>
              </a:ext>
            </a:extLst>
          </p:cNvPr>
          <p:cNvSpPr/>
          <p:nvPr/>
        </p:nvSpPr>
        <p:spPr>
          <a:xfrm>
            <a:off x="8576732" y="2321562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127E4B82-1FF0-F344-AE42-0FE33FA0EF04}"/>
              </a:ext>
            </a:extLst>
          </p:cNvPr>
          <p:cNvSpPr/>
          <p:nvPr/>
        </p:nvSpPr>
        <p:spPr>
          <a:xfrm>
            <a:off x="10134600" y="2580922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FC18C422-625A-C347-B2BB-AF1E279B07BA}"/>
              </a:ext>
            </a:extLst>
          </p:cNvPr>
          <p:cNvSpPr/>
          <p:nvPr/>
        </p:nvSpPr>
        <p:spPr>
          <a:xfrm>
            <a:off x="9296399" y="3429000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062B7B67-8633-894B-92CB-8E79803083A3}"/>
              </a:ext>
            </a:extLst>
          </p:cNvPr>
          <p:cNvSpPr/>
          <p:nvPr/>
        </p:nvSpPr>
        <p:spPr>
          <a:xfrm>
            <a:off x="9080598" y="3782683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1EDCDF-B375-1B4A-9D6B-02358D6CD062}"/>
              </a:ext>
            </a:extLst>
          </p:cNvPr>
          <p:cNvSpPr>
            <a:spLocks/>
          </p:cNvSpPr>
          <p:nvPr/>
        </p:nvSpPr>
        <p:spPr>
          <a:xfrm>
            <a:off x="7577667" y="2580922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F549F5-A255-7C49-8469-4A47932A6A23}"/>
              </a:ext>
            </a:extLst>
          </p:cNvPr>
          <p:cNvSpPr>
            <a:spLocks/>
          </p:cNvSpPr>
          <p:nvPr/>
        </p:nvSpPr>
        <p:spPr>
          <a:xfrm>
            <a:off x="7577667" y="3284277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62640A-FCB4-944D-970F-9BF974C1C450}"/>
              </a:ext>
            </a:extLst>
          </p:cNvPr>
          <p:cNvSpPr>
            <a:spLocks/>
          </p:cNvSpPr>
          <p:nvPr/>
        </p:nvSpPr>
        <p:spPr>
          <a:xfrm>
            <a:off x="7577667" y="3697421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097BAF6-4580-AF40-BDF6-1C4636AC3AAA}"/>
              </a:ext>
            </a:extLst>
          </p:cNvPr>
          <p:cNvSpPr>
            <a:spLocks/>
          </p:cNvSpPr>
          <p:nvPr/>
        </p:nvSpPr>
        <p:spPr>
          <a:xfrm>
            <a:off x="7996767" y="3309509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6D5F93-F6EF-8C45-B4C3-CED8CBA698C8}"/>
              </a:ext>
            </a:extLst>
          </p:cNvPr>
          <p:cNvSpPr>
            <a:spLocks/>
          </p:cNvSpPr>
          <p:nvPr/>
        </p:nvSpPr>
        <p:spPr>
          <a:xfrm>
            <a:off x="9059332" y="2826420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1B7569-803C-2A4F-91EF-AAD58793FED9}"/>
              </a:ext>
            </a:extLst>
          </p:cNvPr>
          <p:cNvSpPr>
            <a:spLocks/>
          </p:cNvSpPr>
          <p:nvPr/>
        </p:nvSpPr>
        <p:spPr>
          <a:xfrm>
            <a:off x="8472310" y="3689661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C3625A3-948F-A445-8C59-7F6033ED636D}"/>
              </a:ext>
            </a:extLst>
          </p:cNvPr>
          <p:cNvSpPr/>
          <p:nvPr/>
        </p:nvSpPr>
        <p:spPr>
          <a:xfrm>
            <a:off x="7890468" y="2553759"/>
            <a:ext cx="2340000" cy="234000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6C5556E-609A-D048-BA5C-3AB216B646BD}"/>
              </a:ext>
            </a:extLst>
          </p:cNvPr>
          <p:cNvSpPr>
            <a:spLocks noChangeAspect="1"/>
          </p:cNvSpPr>
          <p:nvPr/>
        </p:nvSpPr>
        <p:spPr>
          <a:xfrm>
            <a:off x="8411678" y="3091530"/>
            <a:ext cx="1260000" cy="126000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8A423D6-C1EB-084C-A935-2EF3772AB219}"/>
              </a:ext>
            </a:extLst>
          </p:cNvPr>
          <p:cNvSpPr/>
          <p:nvPr/>
        </p:nvSpPr>
        <p:spPr>
          <a:xfrm>
            <a:off x="354800" y="1011062"/>
            <a:ext cx="6987956" cy="2821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KNN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屬於機器學習中的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Supervised learning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其中一種算法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KNN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的全名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 Nearest Neighbor ，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顧名思義就是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個最接近你的「鄰居」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分類的標準是由鄰居「多數表決」決定的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KNN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可以用作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分類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或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迴歸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A81F655-0D71-B84F-8C90-8938459421DF}"/>
              </a:ext>
            </a:extLst>
          </p:cNvPr>
          <p:cNvSpPr/>
          <p:nvPr/>
        </p:nvSpPr>
        <p:spPr>
          <a:xfrm>
            <a:off x="8939399" y="3607818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AEC0607-F867-6D44-AB03-F2E5745E0F55}"/>
              </a:ext>
            </a:extLst>
          </p:cNvPr>
          <p:cNvSpPr/>
          <p:nvPr/>
        </p:nvSpPr>
        <p:spPr>
          <a:xfrm>
            <a:off x="8503616" y="5315048"/>
            <a:ext cx="1222744" cy="35368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TW" sz="1400" dirty="0"/>
              <a:t>KNN</a:t>
            </a:r>
            <a:r>
              <a:rPr lang="zh-TW" altLang="en-US" sz="1400" dirty="0"/>
              <a:t> 分類器</a:t>
            </a:r>
            <a:endParaRPr lang="en-TW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4A5E532-F0AA-5E42-ADB9-E1D8FCD0D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604" y="3885370"/>
            <a:ext cx="2480487" cy="214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794BE-7EB6-AC45-BDEB-F28195E5D0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KNN 演算法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F220E6-42EF-A44C-A6A4-8BD1FABA6D82}"/>
              </a:ext>
            </a:extLst>
          </p:cNvPr>
          <p:cNvSpPr/>
          <p:nvPr/>
        </p:nvSpPr>
        <p:spPr>
          <a:xfrm>
            <a:off x="350574" y="929977"/>
            <a:ext cx="9275296" cy="499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kern="0" dirty="0">
                <a:solidFill>
                  <a:srgbClr val="595959"/>
                </a:solidFill>
                <a:cs typeface="Arial"/>
                <a:sym typeface="Arial"/>
              </a:rPr>
              <a:t>KNN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  <a:sym typeface="Arial"/>
              </a:rPr>
              <a:t>演算法利用</a:t>
            </a:r>
            <a:r>
              <a:rPr lang="en-US" altLang="zh-TW" sz="2000" kern="0" dirty="0">
                <a:solidFill>
                  <a:srgbClr val="595959"/>
                </a:solidFill>
                <a:cs typeface="Arial"/>
                <a:sym typeface="Arial"/>
              </a:rPr>
              <a:t> k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  <a:sym typeface="Arial"/>
              </a:rPr>
              <a:t>個最近的鄰居，採多數決標準。來判定新的資料是在哪一群。</a:t>
            </a:r>
            <a:endParaRPr lang="zh-TW" altLang="en-US" sz="2000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EB0FDA-0D35-F448-A90E-5D9B7EFF4E74}"/>
              </a:ext>
            </a:extLst>
          </p:cNvPr>
          <p:cNvSpPr/>
          <p:nvPr/>
        </p:nvSpPr>
        <p:spPr>
          <a:xfrm>
            <a:off x="350574" y="1536171"/>
            <a:ext cx="1083653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決定 </a:t>
            </a:r>
            <a:r>
              <a:rPr lang="en-US" altLang="zh-TW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值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求每個鄰居（現有資料）跟自己（新資料）之間的距離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找出跟自己最近的 </a:t>
            </a:r>
            <a:r>
              <a:rPr lang="en-US" altLang="zh-TW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個鄰居，查看哪一組鄰居數量最多，就加入哪一組</a:t>
            </a:r>
            <a:endParaRPr lang="en-US" altLang="zh-TW" sz="1600" u="wavy" kern="1400" dirty="0">
              <a:solidFill>
                <a:srgbClr val="202020"/>
              </a:solidFill>
              <a:uFill>
                <a:solidFill>
                  <a:schemeClr val="accent1">
                    <a:lumMod val="50000"/>
                  </a:schemeClr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TW" altLang="en-US" sz="1600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如果還是沒辦法決定在哪一組，回到</a:t>
            </a:r>
            <a:r>
              <a:rPr lang="zh-TW" altLang="en-US" sz="1600" b="1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第一步</a:t>
            </a:r>
            <a:r>
              <a:rPr lang="zh-TW" altLang="en-US" sz="1600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調整 </a:t>
            </a:r>
            <a:r>
              <a:rPr lang="en-US" altLang="zh-TW" sz="1600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k </a:t>
            </a:r>
            <a:r>
              <a:rPr lang="zh-TW" altLang="en-US" sz="1600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值，再繼續</a:t>
            </a:r>
          </a:p>
          <a:p>
            <a:pPr>
              <a:lnSpc>
                <a:spcPct val="150000"/>
              </a:lnSpc>
            </a:pPr>
            <a:endParaRPr lang="zh-TW" altLang="en-US" sz="1600" u="wavy" kern="1400" dirty="0">
              <a:uFill>
                <a:solidFill>
                  <a:schemeClr val="accent1">
                    <a:lumMod val="50000"/>
                  </a:schemeClr>
                </a:solidFill>
              </a:uFill>
            </a:endParaRPr>
          </a:p>
          <a:p>
            <a:pPr>
              <a:lnSpc>
                <a:spcPct val="150000"/>
              </a:lnSpc>
            </a:pPr>
            <a:endParaRPr lang="zh-TW" altLang="en-US" sz="1600" dirty="0"/>
          </a:p>
          <a:p>
            <a:pPr marL="342900" indent="-342900">
              <a:buFont typeface="+mj-lt"/>
              <a:buAutoNum type="arabicPeriod"/>
            </a:pPr>
            <a:endParaRPr lang="en-US" altLang="zh-TW" sz="1600" dirty="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zh-TW" altLang="en-US" sz="1600" b="0" i="0" dirty="0">
              <a:solidFill>
                <a:srgbClr val="20202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2050" name="Picture 2" descr="MNIST analysis using KNN | ImportQ">
            <a:extLst>
              <a:ext uri="{FF2B5EF4-FFF2-40B4-BE49-F238E27FC236}">
                <a16:creationId xmlns:a16="http://schemas.microsoft.com/office/drawing/2014/main" id="{0706D833-5B31-514D-B882-5970C3BB6A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5100" b="4302"/>
          <a:stretch/>
        </p:blipFill>
        <p:spPr bwMode="auto">
          <a:xfrm>
            <a:off x="3799318" y="3513589"/>
            <a:ext cx="3702895" cy="270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789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4ED6B5-E985-A84C-B384-14B3BB4A79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為什麼要正規化?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7EEFD-9B0C-AB40-8EDE-432C78A7CAD8}"/>
              </a:ext>
            </a:extLst>
          </p:cNvPr>
          <p:cNvSpPr/>
          <p:nvPr/>
        </p:nvSpPr>
        <p:spPr>
          <a:xfrm>
            <a:off x="637469" y="1139087"/>
            <a:ext cx="4915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sz="2000" kern="0" dirty="0">
                <a:solidFill>
                  <a:srgbClr val="595959"/>
                </a:solidFill>
                <a:cs typeface="Arial"/>
              </a:rPr>
              <a:t>我們可以透過資料正規化讓模型更</a:t>
            </a:r>
            <a:r>
              <a:rPr lang="en-US" sz="2000" kern="0" dirty="0">
                <a:solidFill>
                  <a:srgbClr val="595959"/>
                </a:solidFill>
                <a:cs typeface="Arial"/>
              </a:rPr>
              <a:t> Robust</a:t>
            </a:r>
            <a:endParaRPr lang="en-TW" sz="2000" kern="0" dirty="0">
              <a:solidFill>
                <a:srgbClr val="595959"/>
              </a:solidFill>
              <a:cs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BD17C5-A980-9E42-AA33-77744DE3953E}"/>
              </a:ext>
            </a:extLst>
          </p:cNvPr>
          <p:cNvCxnSpPr/>
          <p:nvPr/>
        </p:nvCxnSpPr>
        <p:spPr>
          <a:xfrm flipV="1">
            <a:off x="1035764" y="2475607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90F3A3-5BD8-1F49-88D2-37A9A2C65FA8}"/>
              </a:ext>
            </a:extLst>
          </p:cNvPr>
          <p:cNvCxnSpPr>
            <a:cxnSpLocks/>
          </p:cNvCxnSpPr>
          <p:nvPr/>
        </p:nvCxnSpPr>
        <p:spPr>
          <a:xfrm>
            <a:off x="1025490" y="4652017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F261D20-BCEC-0740-9605-336F3DE06818}"/>
              </a:ext>
            </a:extLst>
          </p:cNvPr>
          <p:cNvSpPr/>
          <p:nvPr/>
        </p:nvSpPr>
        <p:spPr>
          <a:xfrm>
            <a:off x="4899186" y="4452268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C55ED1-9250-E141-A1A3-CA39F39518B3}"/>
              </a:ext>
            </a:extLst>
          </p:cNvPr>
          <p:cNvSpPr/>
          <p:nvPr/>
        </p:nvSpPr>
        <p:spPr>
          <a:xfrm>
            <a:off x="891333" y="1974035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9F5512B-DEFE-2047-BFF7-02F83FE3A011}"/>
              </a:ext>
            </a:extLst>
          </p:cNvPr>
          <p:cNvSpPr/>
          <p:nvPr/>
        </p:nvSpPr>
        <p:spPr>
          <a:xfrm>
            <a:off x="3388214" y="3949153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DA2F36-174F-024F-8BD4-0DFAB115EDE4}"/>
              </a:ext>
            </a:extLst>
          </p:cNvPr>
          <p:cNvSpPr/>
          <p:nvPr/>
        </p:nvSpPr>
        <p:spPr>
          <a:xfrm>
            <a:off x="3470172" y="3332930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3BC8F32-AB9A-2C49-BB98-41A3EB60B900}"/>
              </a:ext>
            </a:extLst>
          </p:cNvPr>
          <p:cNvSpPr/>
          <p:nvPr/>
        </p:nvSpPr>
        <p:spPr>
          <a:xfrm>
            <a:off x="3567373" y="2976997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A039B-F83B-DB40-9ECD-69B98D341329}"/>
              </a:ext>
            </a:extLst>
          </p:cNvPr>
          <p:cNvSpPr/>
          <p:nvPr/>
        </p:nvSpPr>
        <p:spPr>
          <a:xfrm>
            <a:off x="3656298" y="399826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CBFA7E1-B258-774B-BB5C-47F8D41B283B}"/>
              </a:ext>
            </a:extLst>
          </p:cNvPr>
          <p:cNvSpPr/>
          <p:nvPr/>
        </p:nvSpPr>
        <p:spPr>
          <a:xfrm>
            <a:off x="3863028" y="266027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F5D4DD4-F9FB-BA44-9139-667EF773E8FC}"/>
              </a:ext>
            </a:extLst>
          </p:cNvPr>
          <p:cNvSpPr/>
          <p:nvPr/>
        </p:nvSpPr>
        <p:spPr>
          <a:xfrm>
            <a:off x="4304384" y="3131176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9BA517-1797-C64E-B3AE-9DCBD5EB9430}"/>
              </a:ext>
            </a:extLst>
          </p:cNvPr>
          <p:cNvSpPr/>
          <p:nvPr/>
        </p:nvSpPr>
        <p:spPr>
          <a:xfrm>
            <a:off x="3184017" y="360009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AC6A4C6-1FDE-6145-8048-A7ABF143261A}"/>
              </a:ext>
            </a:extLst>
          </p:cNvPr>
          <p:cNvSpPr/>
          <p:nvPr/>
        </p:nvSpPr>
        <p:spPr>
          <a:xfrm>
            <a:off x="4049384" y="3527570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CE12E76-99E9-254D-9BC9-571098DF4C3C}"/>
              </a:ext>
            </a:extLst>
          </p:cNvPr>
          <p:cNvSpPr/>
          <p:nvPr/>
        </p:nvSpPr>
        <p:spPr>
          <a:xfrm>
            <a:off x="1355607" y="3831463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DA45F6-9799-FB4D-82D2-E0F99BE833ED}"/>
              </a:ext>
            </a:extLst>
          </p:cNvPr>
          <p:cNvSpPr/>
          <p:nvPr/>
        </p:nvSpPr>
        <p:spPr>
          <a:xfrm>
            <a:off x="1367735" y="3391202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438FC1-E443-0F40-AE38-D7BE0CD67BA6}"/>
              </a:ext>
            </a:extLst>
          </p:cNvPr>
          <p:cNvSpPr/>
          <p:nvPr/>
        </p:nvSpPr>
        <p:spPr>
          <a:xfrm>
            <a:off x="1484656" y="434426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EE49A2A-CF25-8741-9171-EAA98F10BD5A}"/>
              </a:ext>
            </a:extLst>
          </p:cNvPr>
          <p:cNvSpPr/>
          <p:nvPr/>
        </p:nvSpPr>
        <p:spPr>
          <a:xfrm>
            <a:off x="2055823" y="3709372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6CF2664-8CA3-0C42-8620-7DA1F987926A}"/>
              </a:ext>
            </a:extLst>
          </p:cNvPr>
          <p:cNvSpPr/>
          <p:nvPr/>
        </p:nvSpPr>
        <p:spPr>
          <a:xfrm>
            <a:off x="2204372" y="404564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5132B0D-C8B6-2948-AA28-A339436FC79D}"/>
              </a:ext>
            </a:extLst>
          </p:cNvPr>
          <p:cNvSpPr/>
          <p:nvPr/>
        </p:nvSpPr>
        <p:spPr>
          <a:xfrm>
            <a:off x="2464470" y="3121330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70C7B82-65D4-1C47-9EAE-1C569DE6A43A}"/>
              </a:ext>
            </a:extLst>
          </p:cNvPr>
          <p:cNvSpPr/>
          <p:nvPr/>
        </p:nvSpPr>
        <p:spPr>
          <a:xfrm>
            <a:off x="1981431" y="423626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7BB65F4-3FC3-1D44-8961-0DC59AA0A2EC}"/>
              </a:ext>
            </a:extLst>
          </p:cNvPr>
          <p:cNvSpPr/>
          <p:nvPr/>
        </p:nvSpPr>
        <p:spPr>
          <a:xfrm>
            <a:off x="1705715" y="4158675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EC84E0F-D5C8-6547-9B68-44E48EA8F0E1}"/>
              </a:ext>
            </a:extLst>
          </p:cNvPr>
          <p:cNvSpPr/>
          <p:nvPr/>
        </p:nvSpPr>
        <p:spPr>
          <a:xfrm>
            <a:off x="2055823" y="337598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A3FB79-0A29-6846-9B88-AC55E3426CF9}"/>
              </a:ext>
            </a:extLst>
          </p:cNvPr>
          <p:cNvCxnSpPr/>
          <p:nvPr/>
        </p:nvCxnSpPr>
        <p:spPr>
          <a:xfrm flipV="1">
            <a:off x="6330529" y="2475607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C0C479-F91A-0E49-937A-C32054B82C56}"/>
              </a:ext>
            </a:extLst>
          </p:cNvPr>
          <p:cNvCxnSpPr>
            <a:cxnSpLocks/>
          </p:cNvCxnSpPr>
          <p:nvPr/>
        </p:nvCxnSpPr>
        <p:spPr>
          <a:xfrm>
            <a:off x="6320255" y="4652017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C0BE813-A22D-2544-B720-FE80CF614A85}"/>
              </a:ext>
            </a:extLst>
          </p:cNvPr>
          <p:cNvSpPr/>
          <p:nvPr/>
        </p:nvSpPr>
        <p:spPr>
          <a:xfrm>
            <a:off x="10193692" y="4452268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DD48313-A28B-3545-A228-A856F86E191C}"/>
              </a:ext>
            </a:extLst>
          </p:cNvPr>
          <p:cNvSpPr/>
          <p:nvPr/>
        </p:nvSpPr>
        <p:spPr>
          <a:xfrm>
            <a:off x="6175824" y="1976580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1E08C7E-541E-1943-87B0-A6D4114F99F4}"/>
              </a:ext>
            </a:extLst>
          </p:cNvPr>
          <p:cNvSpPr/>
          <p:nvPr/>
        </p:nvSpPr>
        <p:spPr>
          <a:xfrm>
            <a:off x="9212512" y="352163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AFC2DE5-B974-E349-BF88-723181D55F51}"/>
              </a:ext>
            </a:extLst>
          </p:cNvPr>
          <p:cNvSpPr/>
          <p:nvPr/>
        </p:nvSpPr>
        <p:spPr>
          <a:xfrm>
            <a:off x="9005293" y="3667816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1618D5C-049B-1046-9C18-B5689A60305F}"/>
              </a:ext>
            </a:extLst>
          </p:cNvPr>
          <p:cNvSpPr/>
          <p:nvPr/>
        </p:nvSpPr>
        <p:spPr>
          <a:xfrm>
            <a:off x="8862138" y="320028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DDA855B-10D5-C248-BC00-803A557B149C}"/>
              </a:ext>
            </a:extLst>
          </p:cNvPr>
          <p:cNvSpPr/>
          <p:nvPr/>
        </p:nvSpPr>
        <p:spPr>
          <a:xfrm>
            <a:off x="8868927" y="348838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7744EB4-EF39-D24D-A8C2-D675CF8BB43E}"/>
              </a:ext>
            </a:extLst>
          </p:cNvPr>
          <p:cNvSpPr/>
          <p:nvPr/>
        </p:nvSpPr>
        <p:spPr>
          <a:xfrm>
            <a:off x="9157793" y="288356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EE1F5AE-1574-8F4F-B621-2D70C7064AE3}"/>
              </a:ext>
            </a:extLst>
          </p:cNvPr>
          <p:cNvSpPr/>
          <p:nvPr/>
        </p:nvSpPr>
        <p:spPr>
          <a:xfrm>
            <a:off x="9336965" y="318517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391E88-7E87-5244-A330-79E8E3A9CDA7}"/>
              </a:ext>
            </a:extLst>
          </p:cNvPr>
          <p:cNvSpPr/>
          <p:nvPr/>
        </p:nvSpPr>
        <p:spPr>
          <a:xfrm>
            <a:off x="9049793" y="323917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60B4516-DA99-424D-BC87-05F224065B85}"/>
              </a:ext>
            </a:extLst>
          </p:cNvPr>
          <p:cNvSpPr/>
          <p:nvPr/>
        </p:nvSpPr>
        <p:spPr>
          <a:xfrm>
            <a:off x="9260667" y="379424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7CBBBCC-B380-F448-AE71-4BC267C17E4F}"/>
              </a:ext>
            </a:extLst>
          </p:cNvPr>
          <p:cNvSpPr/>
          <p:nvPr/>
        </p:nvSpPr>
        <p:spPr>
          <a:xfrm>
            <a:off x="6725421" y="4097597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0E589A6-84B8-DE4F-9794-1D3B6A2210E6}"/>
              </a:ext>
            </a:extLst>
          </p:cNvPr>
          <p:cNvSpPr/>
          <p:nvPr/>
        </p:nvSpPr>
        <p:spPr>
          <a:xfrm>
            <a:off x="6943104" y="3959944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B3F7CC7-ABE1-9645-95B0-2E35792DC380}"/>
              </a:ext>
            </a:extLst>
          </p:cNvPr>
          <p:cNvSpPr/>
          <p:nvPr/>
        </p:nvSpPr>
        <p:spPr>
          <a:xfrm>
            <a:off x="6779421" y="434426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CB434AA-4DA1-734C-9511-91035D688E5A}"/>
              </a:ext>
            </a:extLst>
          </p:cNvPr>
          <p:cNvSpPr/>
          <p:nvPr/>
        </p:nvSpPr>
        <p:spPr>
          <a:xfrm>
            <a:off x="7265936" y="3986944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74EEDE9-C22D-7349-923E-87D50461D90E}"/>
              </a:ext>
            </a:extLst>
          </p:cNvPr>
          <p:cNvSpPr/>
          <p:nvPr/>
        </p:nvSpPr>
        <p:spPr>
          <a:xfrm>
            <a:off x="7499137" y="404564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D2607F-3ABA-0845-AAA8-84517F5D2AA8}"/>
              </a:ext>
            </a:extLst>
          </p:cNvPr>
          <p:cNvSpPr/>
          <p:nvPr/>
        </p:nvSpPr>
        <p:spPr>
          <a:xfrm>
            <a:off x="7080504" y="3855491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3AE9396-AD09-CD47-874C-53A1FDE78B63}"/>
              </a:ext>
            </a:extLst>
          </p:cNvPr>
          <p:cNvSpPr/>
          <p:nvPr/>
        </p:nvSpPr>
        <p:spPr>
          <a:xfrm>
            <a:off x="7276196" y="423626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D70155D-8BFA-4F43-8E6C-F436F6F4D45C}"/>
              </a:ext>
            </a:extLst>
          </p:cNvPr>
          <p:cNvSpPr/>
          <p:nvPr/>
        </p:nvSpPr>
        <p:spPr>
          <a:xfrm>
            <a:off x="7000480" y="4158675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BA4E652-5A94-E04D-96F4-F2FA31079F86}"/>
              </a:ext>
            </a:extLst>
          </p:cNvPr>
          <p:cNvSpPr/>
          <p:nvPr/>
        </p:nvSpPr>
        <p:spPr>
          <a:xfrm>
            <a:off x="7366125" y="3813285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E5001B4-3FEE-0541-8DD9-069F990488E3}"/>
              </a:ext>
            </a:extLst>
          </p:cNvPr>
          <p:cNvCxnSpPr/>
          <p:nvPr/>
        </p:nvCxnSpPr>
        <p:spPr>
          <a:xfrm>
            <a:off x="854107" y="2750940"/>
            <a:ext cx="1869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552D9AB-4D95-4540-9067-1AF6172F633B}"/>
              </a:ext>
            </a:extLst>
          </p:cNvPr>
          <p:cNvCxnSpPr/>
          <p:nvPr/>
        </p:nvCxnSpPr>
        <p:spPr>
          <a:xfrm>
            <a:off x="6143549" y="2764998"/>
            <a:ext cx="1869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A9E93-5607-1744-90AC-445CE8A8149A}"/>
              </a:ext>
            </a:extLst>
          </p:cNvPr>
          <p:cNvSpPr/>
          <p:nvPr/>
        </p:nvSpPr>
        <p:spPr>
          <a:xfrm>
            <a:off x="5891255" y="2624073"/>
            <a:ext cx="26962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333C2C8-D252-AE4C-ABBB-38228A007AFB}"/>
              </a:ext>
            </a:extLst>
          </p:cNvPr>
          <p:cNvSpPr/>
          <p:nvPr/>
        </p:nvSpPr>
        <p:spPr>
          <a:xfrm>
            <a:off x="536865" y="2606562"/>
            <a:ext cx="35458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E65B12A-3F59-1B43-A8E5-7DD924DD4799}"/>
              </a:ext>
            </a:extLst>
          </p:cNvPr>
          <p:cNvSpPr/>
          <p:nvPr/>
        </p:nvSpPr>
        <p:spPr>
          <a:xfrm>
            <a:off x="6008736" y="4513517"/>
            <a:ext cx="26962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8CB48F8-284F-5649-AF18-1865E007941E}"/>
              </a:ext>
            </a:extLst>
          </p:cNvPr>
          <p:cNvSpPr/>
          <p:nvPr/>
        </p:nvSpPr>
        <p:spPr>
          <a:xfrm>
            <a:off x="719294" y="4448341"/>
            <a:ext cx="26962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834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85" grpId="0"/>
      <p:bldP spid="86" grpId="0"/>
      <p:bldP spid="87" grpId="0"/>
      <p:bldP spid="8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7EE9C3-852F-1C41-9741-CE950D9C2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要多少個鄰居</a:t>
            </a:r>
            <a:r>
              <a:rPr lang="en-US" altLang="zh-TW" dirty="0"/>
              <a:t>(</a:t>
            </a:r>
            <a:r>
              <a:rPr lang="en-US" dirty="0"/>
              <a:t>k)</a:t>
            </a:r>
            <a:r>
              <a:rPr lang="zh-TW" altLang="en-US" dirty="0"/>
              <a:t>才夠呢？</a:t>
            </a:r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9B476-E2C3-5540-8E13-C6DFB3666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772" y="2294954"/>
            <a:ext cx="5017093" cy="34865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490C62-4420-6C4D-B30B-DF429865C7BE}"/>
              </a:ext>
            </a:extLst>
          </p:cNvPr>
          <p:cNvSpPr/>
          <p:nvPr/>
        </p:nvSpPr>
        <p:spPr>
          <a:xfrm>
            <a:off x="451585" y="1111715"/>
            <a:ext cx="8639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kern="0" dirty="0">
                <a:solidFill>
                  <a:srgbClr val="595959"/>
                </a:solidFill>
                <a:cs typeface="Arial"/>
              </a:rPr>
              <a:t>要判斷那些是鄰居的話，首先要量化相似度，而歐幾里得距離 </a:t>
            </a:r>
            <a:r>
              <a:rPr lang="en-US" altLang="zh-TW" kern="0" dirty="0">
                <a:solidFill>
                  <a:srgbClr val="595959"/>
                </a:solidFill>
                <a:cs typeface="Arial"/>
              </a:rPr>
              <a:t>(Euclidean distance)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是比較常用的方法來量度相似度：</a:t>
            </a:r>
            <a:endParaRPr lang="en-TW" kern="0" dirty="0">
              <a:solidFill>
                <a:srgbClr val="595959"/>
              </a:solidFill>
              <a:cs typeface="Arial"/>
            </a:endParaRPr>
          </a:p>
        </p:txBody>
      </p:sp>
      <p:pic>
        <p:nvPicPr>
          <p:cNvPr id="3074" name="Picture 2" descr="Euclidean distance - Hands-On Recommendation Systems with Python [Book]">
            <a:extLst>
              <a:ext uri="{FF2B5EF4-FFF2-40B4-BE49-F238E27FC236}">
                <a16:creationId xmlns:a16="http://schemas.microsoft.com/office/drawing/2014/main" id="{5B015D21-DA40-BC49-ACFE-28371B41A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5" t="8336" r="8594" b="5273"/>
          <a:stretch/>
        </p:blipFill>
        <p:spPr bwMode="auto">
          <a:xfrm>
            <a:off x="992875" y="2118488"/>
            <a:ext cx="3706716" cy="282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8F7B52-05D8-614D-B4DE-0E3E0F54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35" y="4378160"/>
            <a:ext cx="4847708" cy="17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0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en-US" altLang="zh-CN" sz="3200" dirty="0"/>
              <a:t>KNN (</a:t>
            </a:r>
            <a:r>
              <a:rPr lang="zh-CN" altLang="en-US" sz="3200" dirty="0"/>
              <a:t>分類器</a:t>
            </a:r>
            <a:r>
              <a:rPr lang="en-US" altLang="zh-CN" sz="3200" dirty="0"/>
              <a:t>)</a:t>
            </a:r>
            <a:endParaRPr lang="en-US" altLang="zh-CN" sz="1800" dirty="0"/>
          </a:p>
          <a:p>
            <a:r>
              <a:rPr lang="zh-CN" altLang="en-US" sz="3600" dirty="0"/>
              <a:t>程式實作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EF5BA8-7DF1-B94F-839D-CDDA4B74CC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0" t="15460" r="5420" b="20151"/>
          <a:stretch/>
        </p:blipFill>
        <p:spPr>
          <a:xfrm>
            <a:off x="7435125" y="2730245"/>
            <a:ext cx="3594942" cy="9397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B42976-A929-1C40-A620-51B3E0D5CCC5}"/>
              </a:ext>
            </a:extLst>
          </p:cNvPr>
          <p:cNvSpPr/>
          <p:nvPr/>
        </p:nvSpPr>
        <p:spPr>
          <a:xfrm>
            <a:off x="2125101" y="1682016"/>
            <a:ext cx="913576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zh-TW" altLang="en-US" sz="5400" kern="0" spc="5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  <a:sym typeface="Calibri"/>
              </a:rPr>
              <a:t>觀察不同</a:t>
            </a:r>
            <a:r>
              <a:rPr lang="en-US" altLang="zh-TW" sz="5400" kern="0" spc="5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  <a:sym typeface="Calibri"/>
              </a:rPr>
              <a:t>K</a:t>
            </a:r>
            <a:r>
              <a:rPr lang="zh-TW" altLang="en-US" sz="5400" kern="0" spc="5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  <a:sym typeface="Calibri"/>
              </a:rPr>
              <a:t>值分類結果為何</a:t>
            </a:r>
            <a:br>
              <a:rPr kumimoji="0" lang="en-US" altLang="zh-TW" sz="54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r>
              <a:rPr kumimoji="0" lang="en-US" altLang="zh-TW" sz="3200" b="0" i="0" u="none" strike="noStrike" kern="0" cap="none" spc="1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Example : </a:t>
            </a:r>
            <a:r>
              <a:rPr kumimoji="0" lang="zh-TW" altLang="en-US" sz="32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鳶尾花朵 </a:t>
            </a:r>
            <a:endParaRPr kumimoji="0" lang="en-TW" sz="2400" b="0" i="0" u="none" strike="noStrike" kern="0" cap="none" spc="500" normalizeH="0" noProof="0" dirty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6594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DD839F-15D4-FC4B-966A-BC1493D6C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zh-TW" altLang="en-US" dirty="0"/>
              <a:t> </a:t>
            </a:r>
            <a:r>
              <a:rPr lang="en-US" dirty="0"/>
              <a:t>Neighbors</a:t>
            </a:r>
            <a:r>
              <a:rPr lang="zh-TW" altLang="en-US" dirty="0"/>
              <a:t> </a:t>
            </a:r>
            <a:r>
              <a:rPr lang="en-US" dirty="0"/>
              <a:t>Classifier</a:t>
            </a:r>
            <a:endParaRPr lang="en-TW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BC5EDD-CED8-344B-9507-218CEEBE9D75}"/>
              </a:ext>
            </a:extLst>
          </p:cNvPr>
          <p:cNvSpPr/>
          <p:nvPr/>
        </p:nvSpPr>
        <p:spPr>
          <a:xfrm>
            <a:off x="1607787" y="4249045"/>
            <a:ext cx="2428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-apple-system"/>
              </a:rPr>
              <a:t>KNN (</a:t>
            </a:r>
            <a:r>
              <a:rPr lang="zh-TW" altLang="en-US" b="1" dirty="0">
                <a:latin typeface="-apple-system"/>
              </a:rPr>
              <a:t>訓練集</a:t>
            </a:r>
            <a:r>
              <a:rPr lang="en-US" altLang="zh-TW" b="1" dirty="0">
                <a:latin typeface="-apple-system"/>
              </a:rPr>
              <a:t>)</a:t>
            </a:r>
            <a:r>
              <a:rPr lang="zh-TW" altLang="en-US" b="1" dirty="0">
                <a:latin typeface="-apple-system"/>
              </a:rPr>
              <a:t>預測結果</a:t>
            </a:r>
            <a:endParaRPr lang="zh-TW" altLang="en-US" b="1" i="0" dirty="0">
              <a:effectLst/>
              <a:latin typeface="-apple-syste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2A5A7D-A157-E740-A90C-867C516F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564" y="2915813"/>
            <a:ext cx="3888864" cy="34051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FF1E36-6215-BE40-96F2-C83650ED6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75" y="1018769"/>
            <a:ext cx="6119125" cy="189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97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3916</TotalTime>
  <Words>622</Words>
  <Application>Microsoft Macintosh PowerPoint</Application>
  <PresentationFormat>Widescreen</PresentationFormat>
  <Paragraphs>69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-apple-system</vt:lpstr>
      <vt:lpstr>等线</vt:lpstr>
      <vt:lpstr>微软雅黑</vt:lpstr>
      <vt:lpstr>PingFang TC</vt:lpstr>
      <vt:lpstr>Segoe UI Light</vt:lpstr>
      <vt:lpstr>Arial</vt:lpstr>
      <vt:lpstr>Calibri</vt:lpstr>
      <vt:lpstr>Century Gothic</vt:lpstr>
      <vt:lpstr>Helvetica Neue</vt:lpstr>
      <vt:lpstr>Helvetica Neue Bold Condensed</vt:lpstr>
      <vt:lpstr>Times New Roman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236</cp:revision>
  <dcterms:created xsi:type="dcterms:W3CDTF">2015-08-18T02:51:41Z</dcterms:created>
  <dcterms:modified xsi:type="dcterms:W3CDTF">2020-09-16T12:58:48Z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